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10" r:id="rId7"/>
    <p:sldId id="312" r:id="rId8"/>
    <p:sldId id="313" r:id="rId9"/>
    <p:sldId id="314" r:id="rId10"/>
    <p:sldId id="315" r:id="rId11"/>
    <p:sldId id="316" r:id="rId12"/>
    <p:sldId id="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EA49C-DE22-4396-8259-78415D6463DC}" v="2" dt="2021-03-02T16:04:37.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yk Jackson" userId="2a4eb684-28eb-452a-bc64-dbb984b53b4f" providerId="ADAL" clId="{1FF521FC-4419-4ED0-9189-757015117D42}"/>
    <pc:docChg chg="modSld">
      <pc:chgData name="Deryk Jackson" userId="2a4eb684-28eb-452a-bc64-dbb984b53b4f" providerId="ADAL" clId="{1FF521FC-4419-4ED0-9189-757015117D42}" dt="2021-01-28T23:25:38.149" v="178" actId="20577"/>
      <pc:docMkLst>
        <pc:docMk/>
      </pc:docMkLst>
      <pc:sldChg chg="modSp mod">
        <pc:chgData name="Deryk Jackson" userId="2a4eb684-28eb-452a-bc64-dbb984b53b4f" providerId="ADAL" clId="{1FF521FC-4419-4ED0-9189-757015117D42}" dt="2021-01-28T23:22:10.901" v="1" actId="20577"/>
        <pc:sldMkLst>
          <pc:docMk/>
          <pc:sldMk cId="265522590" sldId="308"/>
        </pc:sldMkLst>
        <pc:spChg chg="mod">
          <ac:chgData name="Deryk Jackson" userId="2a4eb684-28eb-452a-bc64-dbb984b53b4f" providerId="ADAL" clId="{1FF521FC-4419-4ED0-9189-757015117D42}" dt="2021-01-28T23:22:10.901" v="1" actId="20577"/>
          <ac:spMkLst>
            <pc:docMk/>
            <pc:sldMk cId="265522590" sldId="308"/>
            <ac:spMk id="10" creationId="{08461FB8-6F02-4882-883B-C7EA586FF210}"/>
          </ac:spMkLst>
        </pc:spChg>
      </pc:sldChg>
      <pc:sldChg chg="modSp mod">
        <pc:chgData name="Deryk Jackson" userId="2a4eb684-28eb-452a-bc64-dbb984b53b4f" providerId="ADAL" clId="{1FF521FC-4419-4ED0-9189-757015117D42}" dt="2021-01-28T23:22:54.894" v="12" actId="20577"/>
        <pc:sldMkLst>
          <pc:docMk/>
          <pc:sldMk cId="1676177626" sldId="310"/>
        </pc:sldMkLst>
        <pc:spChg chg="mod">
          <ac:chgData name="Deryk Jackson" userId="2a4eb684-28eb-452a-bc64-dbb984b53b4f" providerId="ADAL" clId="{1FF521FC-4419-4ED0-9189-757015117D42}" dt="2021-01-28T23:22:54.894" v="12" actId="20577"/>
          <ac:spMkLst>
            <pc:docMk/>
            <pc:sldMk cId="1676177626" sldId="310"/>
            <ac:spMk id="3" creationId="{896A5B2D-AFD4-4478-80AE-2A10849F0A56}"/>
          </ac:spMkLst>
        </pc:spChg>
      </pc:sldChg>
      <pc:sldChg chg="modSp mod">
        <pc:chgData name="Deryk Jackson" userId="2a4eb684-28eb-452a-bc64-dbb984b53b4f" providerId="ADAL" clId="{1FF521FC-4419-4ED0-9189-757015117D42}" dt="2021-01-28T23:23:24.236" v="112" actId="20577"/>
        <pc:sldMkLst>
          <pc:docMk/>
          <pc:sldMk cId="2857073197" sldId="312"/>
        </pc:sldMkLst>
        <pc:spChg chg="mod">
          <ac:chgData name="Deryk Jackson" userId="2a4eb684-28eb-452a-bc64-dbb984b53b4f" providerId="ADAL" clId="{1FF521FC-4419-4ED0-9189-757015117D42}" dt="2021-01-28T23:23:24.236" v="112" actId="20577"/>
          <ac:spMkLst>
            <pc:docMk/>
            <pc:sldMk cId="2857073197" sldId="312"/>
            <ac:spMk id="3" creationId="{896A5B2D-AFD4-4478-80AE-2A10849F0A56}"/>
          </ac:spMkLst>
        </pc:spChg>
      </pc:sldChg>
      <pc:sldChg chg="modSp mod">
        <pc:chgData name="Deryk Jackson" userId="2a4eb684-28eb-452a-bc64-dbb984b53b4f" providerId="ADAL" clId="{1FF521FC-4419-4ED0-9189-757015117D42}" dt="2021-01-28T23:23:56.407" v="130" actId="20577"/>
        <pc:sldMkLst>
          <pc:docMk/>
          <pc:sldMk cId="3469739947" sldId="313"/>
        </pc:sldMkLst>
        <pc:spChg chg="mod">
          <ac:chgData name="Deryk Jackson" userId="2a4eb684-28eb-452a-bc64-dbb984b53b4f" providerId="ADAL" clId="{1FF521FC-4419-4ED0-9189-757015117D42}" dt="2021-01-28T23:23:56.407" v="130" actId="20577"/>
          <ac:spMkLst>
            <pc:docMk/>
            <pc:sldMk cId="3469739947" sldId="313"/>
            <ac:spMk id="3" creationId="{896A5B2D-AFD4-4478-80AE-2A10849F0A56}"/>
          </ac:spMkLst>
        </pc:spChg>
      </pc:sldChg>
      <pc:sldChg chg="modSp mod">
        <pc:chgData name="Deryk Jackson" userId="2a4eb684-28eb-452a-bc64-dbb984b53b4f" providerId="ADAL" clId="{1FF521FC-4419-4ED0-9189-757015117D42}" dt="2021-01-28T23:24:17.796" v="132" actId="20577"/>
        <pc:sldMkLst>
          <pc:docMk/>
          <pc:sldMk cId="1668519470" sldId="314"/>
        </pc:sldMkLst>
        <pc:spChg chg="mod">
          <ac:chgData name="Deryk Jackson" userId="2a4eb684-28eb-452a-bc64-dbb984b53b4f" providerId="ADAL" clId="{1FF521FC-4419-4ED0-9189-757015117D42}" dt="2021-01-28T23:24:17.796" v="132" actId="20577"/>
          <ac:spMkLst>
            <pc:docMk/>
            <pc:sldMk cId="1668519470" sldId="314"/>
            <ac:spMk id="3" creationId="{896A5B2D-AFD4-4478-80AE-2A10849F0A56}"/>
          </ac:spMkLst>
        </pc:spChg>
      </pc:sldChg>
      <pc:sldChg chg="modSp mod">
        <pc:chgData name="Deryk Jackson" userId="2a4eb684-28eb-452a-bc64-dbb984b53b4f" providerId="ADAL" clId="{1FF521FC-4419-4ED0-9189-757015117D42}" dt="2021-01-28T23:25:08.629" v="170" actId="20577"/>
        <pc:sldMkLst>
          <pc:docMk/>
          <pc:sldMk cId="1335629624" sldId="315"/>
        </pc:sldMkLst>
        <pc:spChg chg="mod">
          <ac:chgData name="Deryk Jackson" userId="2a4eb684-28eb-452a-bc64-dbb984b53b4f" providerId="ADAL" clId="{1FF521FC-4419-4ED0-9189-757015117D42}" dt="2021-01-28T23:25:08.629" v="170" actId="20577"/>
          <ac:spMkLst>
            <pc:docMk/>
            <pc:sldMk cId="1335629624" sldId="315"/>
            <ac:spMk id="3" creationId="{896A5B2D-AFD4-4478-80AE-2A10849F0A56}"/>
          </ac:spMkLst>
        </pc:spChg>
      </pc:sldChg>
      <pc:sldChg chg="modSp mod">
        <pc:chgData name="Deryk Jackson" userId="2a4eb684-28eb-452a-bc64-dbb984b53b4f" providerId="ADAL" clId="{1FF521FC-4419-4ED0-9189-757015117D42}" dt="2021-01-28T23:25:38.149" v="178" actId="20577"/>
        <pc:sldMkLst>
          <pc:docMk/>
          <pc:sldMk cId="1395199763" sldId="316"/>
        </pc:sldMkLst>
        <pc:spChg chg="mod">
          <ac:chgData name="Deryk Jackson" userId="2a4eb684-28eb-452a-bc64-dbb984b53b4f" providerId="ADAL" clId="{1FF521FC-4419-4ED0-9189-757015117D42}" dt="2021-01-28T23:25:38.149" v="178" actId="20577"/>
          <ac:spMkLst>
            <pc:docMk/>
            <pc:sldMk cId="1395199763" sldId="316"/>
            <ac:spMk id="3" creationId="{896A5B2D-AFD4-4478-80AE-2A10849F0A56}"/>
          </ac:spMkLst>
        </pc:spChg>
      </pc:sldChg>
    </pc:docChg>
  </pc:docChgLst>
  <pc:docChgLst>
    <pc:chgData name="Deryk Jackson" userId="2a4eb684-28eb-452a-bc64-dbb984b53b4f" providerId="ADAL" clId="{79BEA49C-DE22-4396-8259-78415D6463DC}"/>
    <pc:docChg chg="custSel modSld">
      <pc:chgData name="Deryk Jackson" userId="2a4eb684-28eb-452a-bc64-dbb984b53b4f" providerId="ADAL" clId="{79BEA49C-DE22-4396-8259-78415D6463DC}" dt="2021-03-17T13:25:00.685" v="25" actId="1076"/>
      <pc:docMkLst>
        <pc:docMk/>
      </pc:docMkLst>
      <pc:sldChg chg="delSp mod">
        <pc:chgData name="Deryk Jackson" userId="2a4eb684-28eb-452a-bc64-dbb984b53b4f" providerId="ADAL" clId="{79BEA49C-DE22-4396-8259-78415D6463DC}" dt="2021-03-02T16:03:30.570" v="0" actId="478"/>
        <pc:sldMkLst>
          <pc:docMk/>
          <pc:sldMk cId="895915843" sldId="266"/>
        </pc:sldMkLst>
        <pc:picChg chg="del">
          <ac:chgData name="Deryk Jackson" userId="2a4eb684-28eb-452a-bc64-dbb984b53b4f" providerId="ADAL" clId="{79BEA49C-DE22-4396-8259-78415D6463DC}" dt="2021-03-02T16:03:30.570" v="0" actId="478"/>
          <ac:picMkLst>
            <pc:docMk/>
            <pc:sldMk cId="895915843" sldId="266"/>
            <ac:picMk id="5" creationId="{23E62F56-BB76-426C-A6BF-B7AA8CDCDF80}"/>
          </ac:picMkLst>
        </pc:picChg>
      </pc:sldChg>
      <pc:sldChg chg="addSp delSp modSp mod">
        <pc:chgData name="Deryk Jackson" userId="2a4eb684-28eb-452a-bc64-dbb984b53b4f" providerId="ADAL" clId="{79BEA49C-DE22-4396-8259-78415D6463DC}" dt="2021-03-17T13:24:48.536" v="23" actId="1076"/>
        <pc:sldMkLst>
          <pc:docMk/>
          <pc:sldMk cId="265522590" sldId="308"/>
        </pc:sldMkLst>
        <pc:picChg chg="add del mod">
          <ac:chgData name="Deryk Jackson" userId="2a4eb684-28eb-452a-bc64-dbb984b53b4f" providerId="ADAL" clId="{79BEA49C-DE22-4396-8259-78415D6463DC}" dt="2021-03-02T16:04:28.774" v="8" actId="478"/>
          <ac:picMkLst>
            <pc:docMk/>
            <pc:sldMk cId="265522590" sldId="308"/>
            <ac:picMk id="3" creationId="{4326F137-EE24-462E-8D69-3945D66C90B1}"/>
          </ac:picMkLst>
        </pc:picChg>
        <pc:picChg chg="add del mod">
          <ac:chgData name="Deryk Jackson" userId="2a4eb684-28eb-452a-bc64-dbb984b53b4f" providerId="ADAL" clId="{79BEA49C-DE22-4396-8259-78415D6463DC}" dt="2021-03-17T13:21:10.556" v="17" actId="478"/>
          <ac:picMkLst>
            <pc:docMk/>
            <pc:sldMk cId="265522590" sldId="308"/>
            <ac:picMk id="4" creationId="{3D7B5AA2-4218-4873-BDA6-532CB2DAB238}"/>
          </ac:picMkLst>
        </pc:picChg>
        <pc:picChg chg="add mod">
          <ac:chgData name="Deryk Jackson" userId="2a4eb684-28eb-452a-bc64-dbb984b53b4f" providerId="ADAL" clId="{79BEA49C-DE22-4396-8259-78415D6463DC}" dt="2021-03-17T13:24:48.536" v="23" actId="1076"/>
          <ac:picMkLst>
            <pc:docMk/>
            <pc:sldMk cId="265522590" sldId="308"/>
            <ac:picMk id="5" creationId="{056EFE94-38EF-4E29-BC1E-D4D48F56B1C4}"/>
          </ac:picMkLst>
        </pc:picChg>
        <pc:picChg chg="del">
          <ac:chgData name="Deryk Jackson" userId="2a4eb684-28eb-452a-bc64-dbb984b53b4f" providerId="ADAL" clId="{79BEA49C-DE22-4396-8259-78415D6463DC}" dt="2021-03-02T16:03:38.102" v="1" actId="478"/>
          <ac:picMkLst>
            <pc:docMk/>
            <pc:sldMk cId="265522590" sldId="308"/>
            <ac:picMk id="7" creationId="{C0060270-284A-4692-9619-22D60C34EF4D}"/>
          </ac:picMkLst>
        </pc:picChg>
        <pc:picChg chg="del">
          <ac:chgData name="Deryk Jackson" userId="2a4eb684-28eb-452a-bc64-dbb984b53b4f" providerId="ADAL" clId="{79BEA49C-DE22-4396-8259-78415D6463DC}" dt="2021-03-02T16:04:54.357" v="16" actId="478"/>
          <ac:picMkLst>
            <pc:docMk/>
            <pc:sldMk cId="265522590" sldId="308"/>
            <ac:picMk id="9" creationId="{F0E0E6A2-5609-477D-9309-2CD4D4FA8075}"/>
          </ac:picMkLst>
        </pc:picChg>
      </pc:sldChg>
      <pc:sldChg chg="modSp mod">
        <pc:chgData name="Deryk Jackson" userId="2a4eb684-28eb-452a-bc64-dbb984b53b4f" providerId="ADAL" clId="{79BEA49C-DE22-4396-8259-78415D6463DC}" dt="2021-03-17T13:25:00.685" v="25" actId="1076"/>
        <pc:sldMkLst>
          <pc:docMk/>
          <pc:sldMk cId="1676177626" sldId="310"/>
        </pc:sldMkLst>
        <pc:picChg chg="mod">
          <ac:chgData name="Deryk Jackson" userId="2a4eb684-28eb-452a-bc64-dbb984b53b4f" providerId="ADAL" clId="{79BEA49C-DE22-4396-8259-78415D6463DC}" dt="2021-03-17T13:25:00.685" v="25" actId="1076"/>
          <ac:picMkLst>
            <pc:docMk/>
            <pc:sldMk cId="1676177626" sldId="310"/>
            <ac:picMk id="6" creationId="{3A7FC1F1-FDB0-412F-A129-BB8DA705DFE4}"/>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8T18:05:35.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2376 314,'-18'-15,"-1"2,0 0,-1 1,0 1,-1 1,-31-12,19 8,-70-25,-201-48,40 38,192 37,-18 2,-1 3,-136 9,77 1,68-4,45-2,0 3,-1 1,1 2,-62 12,84-10,1 1,0 1,0 0,0 0,1 2,0 0,-23 20,-78 85,107-106,-30 31,2 1,1 2,-40 68,57-79,2 0,2 0,1 2,1-1,-9 50,11-28,3 0,1 93,5-135,0 0,1-1,0 1,1 0,1 0,0-1,0 0,1 1,0-1,1-1,1 1,0-1,0 0,0 0,2 0,-1-1,1 0,15 13,-7-9,0 1,1-2,0 0,1-1,0-1,1 0,0-2,25 8,22 3,79 13,-14-4,-87-17,1-1,80 5,-21-9,324 9,582-15,-996-1,-1-1,0 0,1 0,-1-1,0-1,-1-1,1 1,-1-2,0 0,0 0,0-1,-1-1,0 0,-1 0,0-1,0 0,-1-1,0 0,15-22,-6 5,-1-1,-2 0,0-1,-2 0,-2-1,0-1,8-39,-4-13,-3-1,-4 0,-4 0,-9-128,4 200,0 0,-1-1,0 1,-1 1,-1-1,0 0,0 1,-1 0,0 0,-1 0,-8-11,8 15,1 1,-1-1,-1 1,1 1,-1-1,0 1,0 0,-1 1,1-1,-1 2,0-1,0 1,0 0,-1 1,1 0,-10-1,-60-1,57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8T18:05:37.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1812 27,'-54'-18,"-20"11,-142 6,98 3,-503-2,595 2,-1 0,1 1,0 2,0 1,0 1,1 1,0 1,-25 13,18-6,0 2,2 1,0 1,1 2,-37 35,-35 54,88-94,1-1,1 1,0 1,1 0,-10 28,-30 99,47-136,-4 26,1 1,2-1,1 1,2 0,1 0,7 43,-5-66,0-1,1 0,0 0,1 0,0 0,1 0,1-1,0 0,0 0,1-1,12 15,12 11,60 54,-70-71,49 47,4-4,137 90,-177-133,1-2,0-1,1-3,63 17,158 19,-185-37,109 18,324 12,-352-41,393-5,-535 4,-1-1,0-1,0 1,0-1,0-1,0 0,0-1,-1 1,11-7,-15 7,-1 0,0 0,1-1,-1 1,-1-1,1 0,0 0,-1 0,0 0,0-1,0 1,-1-1,1 0,-1 0,0 0,-1 0,1 0,1-10,15-77,-8 48,7-88,-16 119,-1 0,-1 0,0 0,0 0,-1 0,-1 0,0 0,-1 1,-1 0,0-1,-8-13,-26-36,-3 1,-2 2,-3 2,-2 2,-3 3,-2 2,-72-52,-91-78,147 124,-37-28,94 76,1 1,-1 0,0 1,0 1,-1-1,1 2,-19-4,15 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8T18:05:40.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2095 168,'0'-2,"-1"-1,0 1,0 0,0 0,-1 0,1 0,0 0,-1 0,1 0,-1 0,0 0,1 1,-1-1,0 1,0-1,0 1,0 0,-1 0,1-1,-2 1,-48-21,-46-6,-1 5,-1 3,-166-9,-309 20,353 11,182 0,-1 2,1 2,0 1,1 2,0 2,0 1,1 2,1 2,0 2,1 1,-62 44,87-54,-1 0,2 1,-1 1,1 0,1 0,0 1,1 0,0 1,-8 17,12-23,1 1,0-1,1 1,0 0,0 0,1 0,0 0,0 0,1 0,0 0,0 0,1 0,0 0,0 0,1 0,0 0,0 0,6 11,5 3,0 1,1-2,2 0,0-1,1 0,1-1,1-1,0-1,24 15,-5-5,2-3,1-1,0-2,55 19,-49-25,2-2,74 9,-23-4,-71-12,307 55,-243-49,160-1,-106-13,515-31,-568 24,-41 5,96-21,-133 21,1-1,-1-1,0-1,0 0,-1 0,0-2,0 0,-1-1,23-20,-29 22,0 0,-1 0,1 0,-2-1,1 0,-2-1,1 1,-1-1,0 0,-1 0,-1-1,1 1,-2-1,1 0,-1 0,-1 0,0 0,-1 0,-1-20,1 20,-1 0,0 1,0-1,-1 1,0 0,-1-1,0 1,-9-18,9 23,-1 0,1 0,-1 0,-1 0,1 0,-1 1,0 0,0 0,0 0,0 1,-1-1,1 1,-1 1,0-1,0 1,-8-2,-38-11,-2 3,-103-10,-111 14,249 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8T18:10:08.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3230 384,'-1'-3,"-1"0,0 0,0 0,0 0,0 1,0-1,-1 1,1 0,-1-1,0 1,1 1,-1-1,0 0,-4-1,-1-2,-15-10,0 2,-1 1,-1 0,-27-8,-110-27,113 34,-170-45,-241-31,322 70,6-1,-173-3,-495 26,769-2,-22-2,1 4,0 1,-92 20,131-19,1-1,0 2,0-1,0 2,1 0,-1 0,2 1,-1 0,-10 11,-8 11,-38 54,8-10,38-51,2 2,1 0,1 1,-22 45,31-53,1 1,0 0,1 1,1 0,1 0,1 0,1 0,0 22,2-26,7 143,-4-140,1 0,0 0,2 0,0-1,0 1,12 19,-2-7,2 0,0-2,24 28,-32-45,1-1,0 0,0 0,1-2,0 1,1-2,0 1,1-2,18 9,128 40,265 57,-251-71,160 26,-115-22,46 6,-56-13,-118-19,188 14,1098-13,-1283-20,-9 1,1-3,0-5,127-23,-155 15,-1-2,-1-2,0-3,81-43,-111 49,-1-1,0-1,-1-1,-1-1,-1-2,-1 0,0-1,-2 0,-1-2,30-50,41-111,-80 161,-1 0,-1 0,-1 0,-1-1,-1 0,0-28,-4 40,-2-1,1 0,-2 1,0-1,0 1,-1 0,-1 0,0 0,-1 1,-1 0,0 0,0 0,-1 1,0 0,-1 0,-17-15,-14-10,-1 3,-90-57,93 66,-9-2,0 2,-1 2,-94-29,78 30,-448-125,380 119,-1 6,0 6,-1 6,-164 10,265 0,0 2,1 1,-1 2,1 1,0 1,1 2,0 1,-37 19,56-23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42077" y="639097"/>
            <a:ext cx="5200995" cy="3494791"/>
          </a:xfrm>
        </p:spPr>
        <p:txBody>
          <a:bodyPr>
            <a:normAutofit/>
          </a:bodyPr>
          <a:lstStyle/>
          <a:p>
            <a:r>
              <a:rPr lang="en-US" dirty="0"/>
              <a:t>Recipient’s Expenditure </a:t>
            </a:r>
            <a:br>
              <a:rPr lang="en-US" dirty="0"/>
            </a:br>
            <a:r>
              <a:rPr lang="en-US" dirty="0"/>
              <a:t>Report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A planning council training </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a:t>Part A Expenditure Report </a:t>
            </a:r>
            <a:endParaRPr lang="en-US" dirty="0"/>
          </a:p>
        </p:txBody>
      </p:sp>
      <p:sp>
        <p:nvSpPr>
          <p:cNvPr id="10" name="TextBox 9">
            <a:extLst>
              <a:ext uri="{FF2B5EF4-FFF2-40B4-BE49-F238E27FC236}">
                <a16:creationId xmlns:a16="http://schemas.microsoft.com/office/drawing/2014/main" id="{08461FB8-6F02-4882-883B-C7EA586FF210}"/>
              </a:ext>
            </a:extLst>
          </p:cNvPr>
          <p:cNvSpPr txBox="1"/>
          <p:nvPr/>
        </p:nvSpPr>
        <p:spPr>
          <a:xfrm>
            <a:off x="6793992" y="2240279"/>
            <a:ext cx="5312664" cy="1477328"/>
          </a:xfrm>
          <a:prstGeom prst="rect">
            <a:avLst/>
          </a:prstGeom>
          <a:noFill/>
        </p:spPr>
        <p:txBody>
          <a:bodyPr wrap="square" rtlCol="0">
            <a:spAutoFit/>
          </a:bodyPr>
          <a:lstStyle/>
          <a:p>
            <a:r>
              <a:rPr lang="en-US" dirty="0"/>
              <a:t>This is an example of the Expenditure Report provided by the Recipient’s Office. This training will give you a break down on how to read the Expenditure Report accurately and how to quickly identify important information. </a:t>
            </a:r>
          </a:p>
        </p:txBody>
      </p:sp>
      <p:pic>
        <p:nvPicPr>
          <p:cNvPr id="5" name="Picture 4">
            <a:extLst>
              <a:ext uri="{FF2B5EF4-FFF2-40B4-BE49-F238E27FC236}">
                <a16:creationId xmlns:a16="http://schemas.microsoft.com/office/drawing/2014/main" id="{056EFE94-38EF-4E29-BC1E-D4D48F56B1C4}"/>
              </a:ext>
            </a:extLst>
          </p:cNvPr>
          <p:cNvPicPr>
            <a:picLocks noChangeAspect="1"/>
          </p:cNvPicPr>
          <p:nvPr/>
        </p:nvPicPr>
        <p:blipFill>
          <a:blip r:embed="rId3"/>
          <a:stretch>
            <a:fillRect/>
          </a:stretch>
        </p:blipFill>
        <p:spPr>
          <a:xfrm>
            <a:off x="554941" y="1950783"/>
            <a:ext cx="5429979" cy="4207421"/>
          </a:xfrm>
          <a:prstGeom prst="rect">
            <a:avLst/>
          </a:prstGeom>
        </p:spPr>
      </p:pic>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7FC1F1-FDB0-412F-A129-BB8DA705DFE4}"/>
              </a:ext>
            </a:extLst>
          </p:cNvPr>
          <p:cNvPicPr>
            <a:picLocks noChangeAspect="1"/>
          </p:cNvPicPr>
          <p:nvPr/>
        </p:nvPicPr>
        <p:blipFill rotWithShape="1">
          <a:blip r:embed="rId2"/>
          <a:srcRect t="9879" r="3159"/>
          <a:stretch/>
        </p:blipFill>
        <p:spPr>
          <a:xfrm>
            <a:off x="1097280" y="1981384"/>
            <a:ext cx="1434047" cy="4308872"/>
          </a:xfrm>
          <a:prstGeom prst="rect">
            <a:avLst/>
          </a:prstGeom>
        </p:spPr>
      </p:pic>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lstStyle/>
          <a:p>
            <a:r>
              <a:rPr lang="en-US" dirty="0"/>
              <a:t>Priority Service Area</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lstStyle/>
          <a:p>
            <a:r>
              <a:rPr lang="en-US" dirty="0"/>
              <a:t>The first column on the far left is the </a:t>
            </a:r>
            <a:r>
              <a:rPr lang="en-US" b="1" u="sng" dirty="0"/>
              <a:t>Priority Service Area</a:t>
            </a:r>
            <a:r>
              <a:rPr lang="en-US" dirty="0"/>
              <a:t>. This section of the report tells us which service category the funding is for. The Service categories are separated into rows, so that all the information pertaining to that category will be in same row across the page. </a:t>
            </a:r>
          </a:p>
          <a:p>
            <a:r>
              <a:rPr lang="en-US" dirty="0"/>
              <a:t>Also, in this first column, it groups together </a:t>
            </a:r>
            <a:r>
              <a:rPr lang="en-US" u="sng" dirty="0"/>
              <a:t>Core Services</a:t>
            </a:r>
            <a:r>
              <a:rPr lang="en-US" dirty="0"/>
              <a:t>, </a:t>
            </a:r>
            <a:r>
              <a:rPr lang="en-US" u="sng" dirty="0"/>
              <a:t>Support Services</a:t>
            </a:r>
            <a:r>
              <a:rPr lang="en-US" dirty="0"/>
              <a:t>, </a:t>
            </a:r>
            <a:r>
              <a:rPr lang="en-US" u="sng" dirty="0"/>
              <a:t>Administrative &amp; Clinical Quality Management</a:t>
            </a:r>
            <a:r>
              <a:rPr lang="en-US" dirty="0"/>
              <a:t>, </a:t>
            </a:r>
            <a:r>
              <a:rPr lang="en-US" u="sng" dirty="0"/>
              <a:t>Minority AIDS Initiative (MAI)</a:t>
            </a:r>
            <a:r>
              <a:rPr lang="en-US" dirty="0"/>
              <a:t>, and more recently COVID-19 Award funding. This helps to track each pot of funding separate from another. </a:t>
            </a:r>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3"/>
          <a:stretch>
            <a:fillRect/>
          </a:stretch>
        </p:blipFill>
        <p:spPr>
          <a:xfrm>
            <a:off x="8942550" y="-84238"/>
            <a:ext cx="3249450" cy="1493649"/>
          </a:xfrm>
          <a:prstGeom prst="rect">
            <a:avLst/>
          </a:prstGeom>
        </p:spPr>
      </p:pic>
    </p:spTree>
    <p:extLst>
      <p:ext uri="{BB962C8B-B14F-4D97-AF65-F5344CB8AC3E}">
        <p14:creationId xmlns:p14="http://schemas.microsoft.com/office/powerpoint/2010/main" val="167617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lstStyle/>
          <a:p>
            <a:r>
              <a:rPr lang="en-US" dirty="0"/>
              <a:t>Planned Allocations &amp; Original % </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lstStyle/>
          <a:p>
            <a:r>
              <a:rPr lang="en-US" dirty="0"/>
              <a:t>The second column is the </a:t>
            </a:r>
            <a:r>
              <a:rPr lang="en-US" b="1" u="sng" dirty="0"/>
              <a:t>Planned Allocations</a:t>
            </a:r>
            <a:r>
              <a:rPr lang="en-US" dirty="0"/>
              <a:t> Column. This, along with the Third Column </a:t>
            </a:r>
            <a:r>
              <a:rPr lang="en-US" b="1" u="sng" dirty="0"/>
              <a:t>Original %</a:t>
            </a:r>
            <a:r>
              <a:rPr lang="en-US" dirty="0"/>
              <a:t> are the results of the PSRA workshop from the previous year. The original percentages are determined during Priority Settings and Resource Allocations workshops, and then applied to the Ryan White Award that the city receives from the Health Resources &amp; Services Administration (HRSA). </a:t>
            </a:r>
            <a:endParaRPr lang="en-US" b="1" u="sng" dirty="0"/>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2"/>
          <a:stretch>
            <a:fillRect/>
          </a:stretch>
        </p:blipFill>
        <p:spPr>
          <a:xfrm>
            <a:off x="8942550" y="-84238"/>
            <a:ext cx="3249450" cy="1493649"/>
          </a:xfrm>
          <a:prstGeom prst="rect">
            <a:avLst/>
          </a:prstGeom>
        </p:spPr>
      </p:pic>
      <p:pic>
        <p:nvPicPr>
          <p:cNvPr id="4" name="Picture 3">
            <a:extLst>
              <a:ext uri="{FF2B5EF4-FFF2-40B4-BE49-F238E27FC236}">
                <a16:creationId xmlns:a16="http://schemas.microsoft.com/office/drawing/2014/main" id="{8CE20694-45E5-4635-96F3-57B96B9C7D88}"/>
              </a:ext>
            </a:extLst>
          </p:cNvPr>
          <p:cNvPicPr>
            <a:picLocks noChangeAspect="1"/>
          </p:cNvPicPr>
          <p:nvPr/>
        </p:nvPicPr>
        <p:blipFill rotWithShape="1">
          <a:blip r:embed="rId3"/>
          <a:srcRect l="23235" t="8110" r="59316" b="1697"/>
          <a:stretch/>
        </p:blipFill>
        <p:spPr>
          <a:xfrm>
            <a:off x="1393158" y="1974386"/>
            <a:ext cx="1115866" cy="4363585"/>
          </a:xfrm>
          <a:prstGeom prst="rect">
            <a:avLst/>
          </a:prstGeom>
        </p:spPr>
      </p:pic>
    </p:spTree>
    <p:extLst>
      <p:ext uri="{BB962C8B-B14F-4D97-AF65-F5344CB8AC3E}">
        <p14:creationId xmlns:p14="http://schemas.microsoft.com/office/powerpoint/2010/main" val="285707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lstStyle/>
          <a:p>
            <a:r>
              <a:rPr lang="en-US" dirty="0"/>
              <a:t>Reallocated Amounts</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lstStyle/>
          <a:p>
            <a:r>
              <a:rPr lang="en-US" dirty="0"/>
              <a:t>Throughout the year, the Recipient and the Priorities, Allocations, and Policies Committee (PAP) work together to reallocate funds with the goal of 100% expended by the end of the grant year. The fourth column, </a:t>
            </a:r>
            <a:r>
              <a:rPr lang="en-US" b="1" u="sng" dirty="0"/>
              <a:t>Reallocated Amounts,</a:t>
            </a:r>
            <a:r>
              <a:rPr lang="en-US" dirty="0"/>
              <a:t> notes those reallocations. If the number is positive- there was additional funding moved to this row’s service category. If the number is negative, there was funding moved away from this row’s service category. </a:t>
            </a:r>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2"/>
          <a:stretch>
            <a:fillRect/>
          </a:stretch>
        </p:blipFill>
        <p:spPr>
          <a:xfrm>
            <a:off x="8942550" y="-84238"/>
            <a:ext cx="3249450" cy="1493649"/>
          </a:xfrm>
          <a:prstGeom prst="rect">
            <a:avLst/>
          </a:prstGeom>
        </p:spPr>
      </p:pic>
      <p:pic>
        <p:nvPicPr>
          <p:cNvPr id="4" name="Picture 3">
            <a:extLst>
              <a:ext uri="{FF2B5EF4-FFF2-40B4-BE49-F238E27FC236}">
                <a16:creationId xmlns:a16="http://schemas.microsoft.com/office/drawing/2014/main" id="{8CE20694-45E5-4635-96F3-57B96B9C7D88}"/>
              </a:ext>
            </a:extLst>
          </p:cNvPr>
          <p:cNvPicPr>
            <a:picLocks noChangeAspect="1"/>
          </p:cNvPicPr>
          <p:nvPr/>
        </p:nvPicPr>
        <p:blipFill rotWithShape="1">
          <a:blip r:embed="rId3"/>
          <a:srcRect l="40410" t="8047" r="51719" b="4213"/>
          <a:stretch/>
        </p:blipFill>
        <p:spPr>
          <a:xfrm>
            <a:off x="1686188" y="1921079"/>
            <a:ext cx="637562" cy="4457072"/>
          </a:xfrm>
          <a:prstGeom prst="rect">
            <a:avLst/>
          </a:prstGeom>
        </p:spPr>
      </p:pic>
    </p:spTree>
    <p:extLst>
      <p:ext uri="{BB962C8B-B14F-4D97-AF65-F5344CB8AC3E}">
        <p14:creationId xmlns:p14="http://schemas.microsoft.com/office/powerpoint/2010/main" val="346973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normAutofit fontScale="90000"/>
          </a:bodyPr>
          <a:lstStyle/>
          <a:p>
            <a:r>
              <a:rPr lang="en-US" dirty="0"/>
              <a:t>Total Funds Available</a:t>
            </a:r>
            <a:br>
              <a:rPr lang="en-US" dirty="0"/>
            </a:br>
            <a:r>
              <a:rPr lang="en-US" dirty="0"/>
              <a:t>Previously Expended &amp; Expended This Period</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normAutofit fontScale="92500" lnSpcReduction="20000"/>
          </a:bodyPr>
          <a:lstStyle/>
          <a:p>
            <a:pPr marL="0" indent="0">
              <a:buNone/>
            </a:pPr>
            <a:r>
              <a:rPr lang="en-US" dirty="0"/>
              <a:t>Columns 5, 6, &amp; 7 are titled </a:t>
            </a:r>
            <a:r>
              <a:rPr lang="en-US" b="1" u="sng" dirty="0"/>
              <a:t>Total Funds Available, Previously Expended, &amp; Expended This Period</a:t>
            </a:r>
            <a:r>
              <a:rPr lang="en-US" dirty="0"/>
              <a:t>. </a:t>
            </a:r>
          </a:p>
          <a:p>
            <a:pPr marL="0" indent="0">
              <a:buNone/>
            </a:pPr>
            <a:r>
              <a:rPr lang="en-US" b="1" u="sng" dirty="0"/>
              <a:t>Total Funds Available </a:t>
            </a:r>
            <a:r>
              <a:rPr lang="en-US" dirty="0"/>
              <a:t>may seem like the first column </a:t>
            </a:r>
            <a:r>
              <a:rPr lang="en-US" b="1" u="sng" dirty="0"/>
              <a:t>Planned Allocations</a:t>
            </a:r>
            <a:r>
              <a:rPr lang="en-US" dirty="0"/>
              <a:t>, but </a:t>
            </a:r>
            <a:r>
              <a:rPr lang="en-US" b="1" u="sng" dirty="0"/>
              <a:t>Total Funds Available </a:t>
            </a:r>
            <a:r>
              <a:rPr lang="en-US" dirty="0"/>
              <a:t>show the total for that service category in addition to any reallocations made in the </a:t>
            </a:r>
            <a:r>
              <a:rPr lang="en-US" b="1" u="sng" dirty="0"/>
              <a:t>Reallocated Amounts</a:t>
            </a:r>
            <a:r>
              <a:rPr lang="en-US" dirty="0"/>
              <a:t> Column.</a:t>
            </a:r>
          </a:p>
          <a:p>
            <a:pPr marL="0" indent="0">
              <a:buNone/>
            </a:pPr>
            <a:endParaRPr lang="en-US" dirty="0"/>
          </a:p>
          <a:p>
            <a:pPr marL="0" indent="0">
              <a:buNone/>
            </a:pPr>
            <a:r>
              <a:rPr lang="en-US" b="1" u="sng" dirty="0"/>
              <a:t>Previously Expended </a:t>
            </a:r>
            <a:r>
              <a:rPr lang="en-US" dirty="0"/>
              <a:t>shows how much was spent in this service category prior. </a:t>
            </a:r>
          </a:p>
          <a:p>
            <a:pPr marL="0" indent="0">
              <a:buNone/>
            </a:pPr>
            <a:endParaRPr lang="en-US" dirty="0"/>
          </a:p>
          <a:p>
            <a:pPr marL="0" indent="0">
              <a:buNone/>
            </a:pPr>
            <a:r>
              <a:rPr lang="en-US" b="1" u="sng" dirty="0"/>
              <a:t>Expended This Period </a:t>
            </a:r>
            <a:r>
              <a:rPr lang="en-US" dirty="0"/>
              <a:t>shows how much was spent in this service category during this period. Typically, periods are 1 month, as the Recipient provides these reports monthly.  </a:t>
            </a:r>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2"/>
          <a:stretch>
            <a:fillRect/>
          </a:stretch>
        </p:blipFill>
        <p:spPr>
          <a:xfrm>
            <a:off x="8942550" y="-84238"/>
            <a:ext cx="3249450" cy="1493649"/>
          </a:xfrm>
          <a:prstGeom prst="rect">
            <a:avLst/>
          </a:prstGeom>
        </p:spPr>
      </p:pic>
      <p:pic>
        <p:nvPicPr>
          <p:cNvPr id="4" name="Picture 3">
            <a:extLst>
              <a:ext uri="{FF2B5EF4-FFF2-40B4-BE49-F238E27FC236}">
                <a16:creationId xmlns:a16="http://schemas.microsoft.com/office/drawing/2014/main" id="{8CE20694-45E5-4635-96F3-57B96B9C7D88}"/>
              </a:ext>
            </a:extLst>
          </p:cNvPr>
          <p:cNvPicPr>
            <a:picLocks noChangeAspect="1"/>
          </p:cNvPicPr>
          <p:nvPr/>
        </p:nvPicPr>
        <p:blipFill rotWithShape="1">
          <a:blip r:embed="rId3"/>
          <a:srcRect l="48028" t="6674" r="27582" b="4262"/>
          <a:stretch/>
        </p:blipFill>
        <p:spPr>
          <a:xfrm>
            <a:off x="1166655" y="1974387"/>
            <a:ext cx="1559767" cy="4308968"/>
          </a:xfrm>
          <a:prstGeom prst="rect">
            <a:avLst/>
          </a:prstGeom>
        </p:spPr>
      </p:pic>
    </p:spTree>
    <p:extLst>
      <p:ext uri="{BB962C8B-B14F-4D97-AF65-F5344CB8AC3E}">
        <p14:creationId xmlns:p14="http://schemas.microsoft.com/office/powerpoint/2010/main" val="166851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lstStyle/>
          <a:p>
            <a:r>
              <a:rPr lang="en-US" dirty="0"/>
              <a:t>YTD (Year to Date) </a:t>
            </a:r>
            <a:br>
              <a:rPr lang="en-US" dirty="0"/>
            </a:br>
            <a:r>
              <a:rPr lang="en-US" dirty="0"/>
              <a:t>% Expended &amp; Balance Remaining </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lstStyle/>
          <a:p>
            <a:r>
              <a:rPr lang="en-US" b="1" u="sng" dirty="0"/>
              <a:t>YTD</a:t>
            </a:r>
            <a:r>
              <a:rPr lang="en-US" dirty="0"/>
              <a:t> (Year to Date) is the eighth column from the left which is a combination of the previous columns </a:t>
            </a:r>
            <a:r>
              <a:rPr lang="en-US" b="1" u="sng" dirty="0"/>
              <a:t>Previously Expended</a:t>
            </a:r>
            <a:r>
              <a:rPr lang="en-US" dirty="0"/>
              <a:t> and </a:t>
            </a:r>
            <a:r>
              <a:rPr lang="en-US" b="1" u="sng" dirty="0"/>
              <a:t>Expended This Period</a:t>
            </a:r>
            <a:r>
              <a:rPr lang="en-US" dirty="0"/>
              <a:t>. This Column also translates into percentages in the ninth column, </a:t>
            </a:r>
            <a:r>
              <a:rPr lang="en-US" b="1" u="sng" dirty="0"/>
              <a:t>% Expended.</a:t>
            </a:r>
            <a:r>
              <a:rPr lang="en-US" b="1" dirty="0"/>
              <a:t> </a:t>
            </a:r>
            <a:r>
              <a:rPr lang="en-US" dirty="0"/>
              <a:t>This Column provides a quick reference for the Target %. </a:t>
            </a:r>
          </a:p>
          <a:p>
            <a:endParaRPr lang="en-US" b="1" u="sng" dirty="0"/>
          </a:p>
          <a:p>
            <a:r>
              <a:rPr lang="en-US" dirty="0"/>
              <a:t>The final column is the </a:t>
            </a:r>
            <a:r>
              <a:rPr lang="en-US" b="1" u="sng" dirty="0"/>
              <a:t>Balance Remaining.</a:t>
            </a:r>
            <a:r>
              <a:rPr lang="en-US" dirty="0"/>
              <a:t> This figure is made from taking </a:t>
            </a:r>
            <a:r>
              <a:rPr lang="en-US" b="1" u="sng" dirty="0"/>
              <a:t>Total Funds Available</a:t>
            </a:r>
            <a:r>
              <a:rPr lang="en-US" dirty="0"/>
              <a:t>, column 5, and subtracting </a:t>
            </a:r>
            <a:r>
              <a:rPr lang="en-US" b="1" u="sng" dirty="0"/>
              <a:t>YTD</a:t>
            </a:r>
            <a:r>
              <a:rPr lang="en-US" dirty="0"/>
              <a:t>, column 7. </a:t>
            </a:r>
            <a:endParaRPr lang="en-US" b="1" u="sng" dirty="0"/>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2"/>
          <a:stretch>
            <a:fillRect/>
          </a:stretch>
        </p:blipFill>
        <p:spPr>
          <a:xfrm>
            <a:off x="8942550" y="-84238"/>
            <a:ext cx="3249450" cy="1493649"/>
          </a:xfrm>
          <a:prstGeom prst="rect">
            <a:avLst/>
          </a:prstGeom>
        </p:spPr>
      </p:pic>
      <p:pic>
        <p:nvPicPr>
          <p:cNvPr id="4" name="Picture 3">
            <a:extLst>
              <a:ext uri="{FF2B5EF4-FFF2-40B4-BE49-F238E27FC236}">
                <a16:creationId xmlns:a16="http://schemas.microsoft.com/office/drawing/2014/main" id="{8CE20694-45E5-4635-96F3-57B96B9C7D88}"/>
              </a:ext>
            </a:extLst>
          </p:cNvPr>
          <p:cNvPicPr>
            <a:picLocks noChangeAspect="1"/>
          </p:cNvPicPr>
          <p:nvPr/>
        </p:nvPicPr>
        <p:blipFill rotWithShape="1">
          <a:blip r:embed="rId3"/>
          <a:srcRect l="72612" t="6674" r="2079" b="4262"/>
          <a:stretch/>
        </p:blipFill>
        <p:spPr>
          <a:xfrm>
            <a:off x="1393158" y="1974387"/>
            <a:ext cx="1618490" cy="4308968"/>
          </a:xfrm>
          <a:prstGeom prst="rect">
            <a:avLst/>
          </a:prstGeom>
        </p:spPr>
      </p:pic>
    </p:spTree>
    <p:extLst>
      <p:ext uri="{BB962C8B-B14F-4D97-AF65-F5344CB8AC3E}">
        <p14:creationId xmlns:p14="http://schemas.microsoft.com/office/powerpoint/2010/main" val="133562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lstStyle/>
          <a:p>
            <a:r>
              <a:rPr lang="en-US" dirty="0"/>
              <a:t>Targets </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lstStyle/>
          <a:p>
            <a:r>
              <a:rPr lang="en-US" dirty="0"/>
              <a:t>Targets listed show where each service category % Expended Column should be at. These Targets are determined by how far along the 12-month Grant year is. </a:t>
            </a:r>
          </a:p>
          <a:p>
            <a:r>
              <a:rPr lang="en-US" dirty="0"/>
              <a:t>For example, if we are 6 months into the 12-month grant year, expenditures should be at 50%. The Ryan White Grant Year is from March 1 – February 28/29. </a:t>
            </a:r>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2"/>
          <a:stretch>
            <a:fillRect/>
          </a:stretch>
        </p:blipFill>
        <p:spPr>
          <a:xfrm>
            <a:off x="8942550" y="-84238"/>
            <a:ext cx="3249450" cy="1493649"/>
          </a:xfrm>
          <a:prstGeom prst="rect">
            <a:avLst/>
          </a:prstGeom>
        </p:spPr>
      </p:pic>
      <p:pic>
        <p:nvPicPr>
          <p:cNvPr id="4" name="Picture 3">
            <a:extLst>
              <a:ext uri="{FF2B5EF4-FFF2-40B4-BE49-F238E27FC236}">
                <a16:creationId xmlns:a16="http://schemas.microsoft.com/office/drawing/2014/main" id="{8CE20694-45E5-4635-96F3-57B96B9C7D88}"/>
              </a:ext>
            </a:extLst>
          </p:cNvPr>
          <p:cNvPicPr>
            <a:picLocks noChangeAspect="1"/>
          </p:cNvPicPr>
          <p:nvPr/>
        </p:nvPicPr>
        <p:blipFill rotWithShape="1">
          <a:blip r:embed="rId3"/>
          <a:srcRect l="72855" t="4903" r="9696" b="4903"/>
          <a:stretch/>
        </p:blipFill>
        <p:spPr>
          <a:xfrm>
            <a:off x="1326046" y="1982716"/>
            <a:ext cx="1115866" cy="436358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79BED51-9F19-4140-8218-F2AA86B0C707}"/>
                  </a:ext>
                </a:extLst>
              </p14:cNvPr>
              <p14:cNvContentPartPr/>
              <p14:nvPr/>
            </p14:nvContentPartPr>
            <p14:xfrm>
              <a:off x="1152885" y="1920856"/>
              <a:ext cx="1002240" cy="506520"/>
            </p14:xfrm>
          </p:contentPart>
        </mc:Choice>
        <mc:Fallback xmlns="">
          <p:pic>
            <p:nvPicPr>
              <p:cNvPr id="6" name="Ink 5">
                <a:extLst>
                  <a:ext uri="{FF2B5EF4-FFF2-40B4-BE49-F238E27FC236}">
                    <a16:creationId xmlns:a16="http://schemas.microsoft.com/office/drawing/2014/main" id="{279BED51-9F19-4140-8218-F2AA86B0C707}"/>
                  </a:ext>
                </a:extLst>
              </p:cNvPr>
              <p:cNvPicPr/>
              <p:nvPr/>
            </p:nvPicPr>
            <p:blipFill>
              <a:blip r:embed="rId5"/>
              <a:stretch>
                <a:fillRect/>
              </a:stretch>
            </p:blipFill>
            <p:spPr>
              <a:xfrm>
                <a:off x="1099245" y="1812856"/>
                <a:ext cx="110988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866A4C9-AD84-4DC2-9AA5-0652ACC9B577}"/>
                  </a:ext>
                </a:extLst>
              </p14:cNvPr>
              <p14:cNvContentPartPr/>
              <p14:nvPr/>
            </p14:nvContentPartPr>
            <p14:xfrm>
              <a:off x="1321725" y="4852696"/>
              <a:ext cx="987120" cy="618120"/>
            </p14:xfrm>
          </p:contentPart>
        </mc:Choice>
        <mc:Fallback xmlns="">
          <p:pic>
            <p:nvPicPr>
              <p:cNvPr id="7" name="Ink 6">
                <a:extLst>
                  <a:ext uri="{FF2B5EF4-FFF2-40B4-BE49-F238E27FC236}">
                    <a16:creationId xmlns:a16="http://schemas.microsoft.com/office/drawing/2014/main" id="{F866A4C9-AD84-4DC2-9AA5-0652ACC9B577}"/>
                  </a:ext>
                </a:extLst>
              </p:cNvPr>
              <p:cNvPicPr/>
              <p:nvPr/>
            </p:nvPicPr>
            <p:blipFill>
              <a:blip r:embed="rId7"/>
              <a:stretch>
                <a:fillRect/>
              </a:stretch>
            </p:blipFill>
            <p:spPr>
              <a:xfrm>
                <a:off x="1268085" y="4745056"/>
                <a:ext cx="109476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B2A7327-6816-42DF-937B-48FC086628CC}"/>
                  </a:ext>
                </a:extLst>
              </p14:cNvPr>
              <p14:cNvContentPartPr/>
              <p14:nvPr/>
            </p14:nvContentPartPr>
            <p14:xfrm>
              <a:off x="1211205" y="5605096"/>
              <a:ext cx="1029600" cy="352440"/>
            </p14:xfrm>
          </p:contentPart>
        </mc:Choice>
        <mc:Fallback xmlns="">
          <p:pic>
            <p:nvPicPr>
              <p:cNvPr id="8" name="Ink 7">
                <a:extLst>
                  <a:ext uri="{FF2B5EF4-FFF2-40B4-BE49-F238E27FC236}">
                    <a16:creationId xmlns:a16="http://schemas.microsoft.com/office/drawing/2014/main" id="{BB2A7327-6816-42DF-937B-48FC086628CC}"/>
                  </a:ext>
                </a:extLst>
              </p:cNvPr>
              <p:cNvPicPr/>
              <p:nvPr/>
            </p:nvPicPr>
            <p:blipFill>
              <a:blip r:embed="rId9"/>
              <a:stretch>
                <a:fillRect/>
              </a:stretch>
            </p:blipFill>
            <p:spPr>
              <a:xfrm>
                <a:off x="1157565" y="5497096"/>
                <a:ext cx="1137240" cy="568080"/>
              </a:xfrm>
              <a:prstGeom prst="rect">
                <a:avLst/>
              </a:prstGeom>
            </p:spPr>
          </p:pic>
        </mc:Fallback>
      </mc:AlternateContent>
    </p:spTree>
    <p:extLst>
      <p:ext uri="{BB962C8B-B14F-4D97-AF65-F5344CB8AC3E}">
        <p14:creationId xmlns:p14="http://schemas.microsoft.com/office/powerpoint/2010/main" val="139519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98-AC15-48E6-B34A-9AC8F8099183}"/>
              </a:ext>
            </a:extLst>
          </p:cNvPr>
          <p:cNvSpPr>
            <a:spLocks noGrp="1"/>
          </p:cNvSpPr>
          <p:nvPr>
            <p:ph type="title"/>
          </p:nvPr>
        </p:nvSpPr>
        <p:spPr>
          <a:xfrm>
            <a:off x="1097280" y="308049"/>
            <a:ext cx="10058400" cy="1450757"/>
          </a:xfrm>
        </p:spPr>
        <p:txBody>
          <a:bodyPr/>
          <a:lstStyle/>
          <a:p>
            <a:r>
              <a:rPr lang="en-US" dirty="0"/>
              <a:t>Period Ending </a:t>
            </a:r>
          </a:p>
        </p:txBody>
      </p:sp>
      <p:sp>
        <p:nvSpPr>
          <p:cNvPr id="3" name="Content Placeholder 2">
            <a:extLst>
              <a:ext uri="{FF2B5EF4-FFF2-40B4-BE49-F238E27FC236}">
                <a16:creationId xmlns:a16="http://schemas.microsoft.com/office/drawing/2014/main" id="{896A5B2D-AFD4-4478-80AE-2A10849F0A56}"/>
              </a:ext>
            </a:extLst>
          </p:cNvPr>
          <p:cNvSpPr>
            <a:spLocks noGrp="1"/>
          </p:cNvSpPr>
          <p:nvPr>
            <p:ph idx="1"/>
          </p:nvPr>
        </p:nvSpPr>
        <p:spPr>
          <a:xfrm>
            <a:off x="3144645" y="2108201"/>
            <a:ext cx="8011036" cy="3924609"/>
          </a:xfrm>
        </p:spPr>
        <p:txBody>
          <a:bodyPr/>
          <a:lstStyle/>
          <a:p>
            <a:r>
              <a:rPr lang="en-US" dirty="0"/>
              <a:t>At the top of the report there is a Period Ending Date. The Period Ending tells us that the figures in the report are current as of the date listed. </a:t>
            </a:r>
          </a:p>
        </p:txBody>
      </p:sp>
      <p:pic>
        <p:nvPicPr>
          <p:cNvPr id="5" name="Picture 4">
            <a:extLst>
              <a:ext uri="{FF2B5EF4-FFF2-40B4-BE49-F238E27FC236}">
                <a16:creationId xmlns:a16="http://schemas.microsoft.com/office/drawing/2014/main" id="{0B821E26-2E98-4C63-B6AC-77AD5B96B57A}"/>
              </a:ext>
            </a:extLst>
          </p:cNvPr>
          <p:cNvPicPr>
            <a:picLocks noChangeAspect="1"/>
          </p:cNvPicPr>
          <p:nvPr/>
        </p:nvPicPr>
        <p:blipFill>
          <a:blip r:embed="rId2"/>
          <a:stretch>
            <a:fillRect/>
          </a:stretch>
        </p:blipFill>
        <p:spPr>
          <a:xfrm>
            <a:off x="8942550" y="-84238"/>
            <a:ext cx="3249450" cy="1493649"/>
          </a:xfrm>
          <a:prstGeom prst="rect">
            <a:avLst/>
          </a:prstGeom>
        </p:spPr>
      </p:pic>
      <p:pic>
        <p:nvPicPr>
          <p:cNvPr id="4" name="Picture 3">
            <a:extLst>
              <a:ext uri="{FF2B5EF4-FFF2-40B4-BE49-F238E27FC236}">
                <a16:creationId xmlns:a16="http://schemas.microsoft.com/office/drawing/2014/main" id="{8CE20694-45E5-4635-96F3-57B96B9C7D88}"/>
              </a:ext>
            </a:extLst>
          </p:cNvPr>
          <p:cNvPicPr>
            <a:picLocks noChangeAspect="1"/>
          </p:cNvPicPr>
          <p:nvPr/>
        </p:nvPicPr>
        <p:blipFill rotWithShape="1">
          <a:blip r:embed="rId3"/>
          <a:srcRect l="33459" t="-598" r="38532" b="50001"/>
          <a:stretch/>
        </p:blipFill>
        <p:spPr>
          <a:xfrm>
            <a:off x="1036319" y="2580922"/>
            <a:ext cx="1791199" cy="2447909"/>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A06DE9C-21D2-49B9-A3DB-26CBE0257B08}"/>
                  </a:ext>
                </a:extLst>
              </p14:cNvPr>
              <p14:cNvContentPartPr/>
              <p14:nvPr/>
            </p14:nvContentPartPr>
            <p14:xfrm>
              <a:off x="981885" y="2493976"/>
              <a:ext cx="1855080" cy="626400"/>
            </p14:xfrm>
          </p:contentPart>
        </mc:Choice>
        <mc:Fallback xmlns="">
          <p:pic>
            <p:nvPicPr>
              <p:cNvPr id="9" name="Ink 8">
                <a:extLst>
                  <a:ext uri="{FF2B5EF4-FFF2-40B4-BE49-F238E27FC236}">
                    <a16:creationId xmlns:a16="http://schemas.microsoft.com/office/drawing/2014/main" id="{9A06DE9C-21D2-49B9-A3DB-26CBE0257B08}"/>
                  </a:ext>
                </a:extLst>
              </p:cNvPr>
              <p:cNvPicPr/>
              <p:nvPr/>
            </p:nvPicPr>
            <p:blipFill>
              <a:blip r:embed="rId5"/>
              <a:stretch>
                <a:fillRect/>
              </a:stretch>
            </p:blipFill>
            <p:spPr>
              <a:xfrm>
                <a:off x="927885" y="2386336"/>
                <a:ext cx="1962720" cy="842040"/>
              </a:xfrm>
              <a:prstGeom prst="rect">
                <a:avLst/>
              </a:prstGeom>
            </p:spPr>
          </p:pic>
        </mc:Fallback>
      </mc:AlternateContent>
    </p:spTree>
    <p:extLst>
      <p:ext uri="{BB962C8B-B14F-4D97-AF65-F5344CB8AC3E}">
        <p14:creationId xmlns:p14="http://schemas.microsoft.com/office/powerpoint/2010/main" val="150154627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{E69EB22B-969C-4DE0-A806-125AF33D2D07}tf11437505_win32</Template>
  <TotalTime>349</TotalTime>
  <Words>606</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Georgia Pro Cond Light</vt:lpstr>
      <vt:lpstr>Speak Pro</vt:lpstr>
      <vt:lpstr>RetrospectVTI</vt:lpstr>
      <vt:lpstr>Recipient’s Expenditure  Report </vt:lpstr>
      <vt:lpstr>Part A Expenditure Report </vt:lpstr>
      <vt:lpstr>Priority Service Area</vt:lpstr>
      <vt:lpstr>Planned Allocations &amp; Original % </vt:lpstr>
      <vt:lpstr>Reallocated Amounts</vt:lpstr>
      <vt:lpstr>Total Funds Available Previously Expended &amp; Expended This Period</vt:lpstr>
      <vt:lpstr>YTD (Year to Date)  % Expended &amp; Balance Remaining </vt:lpstr>
      <vt:lpstr>Targets </vt:lpstr>
      <vt:lpstr>Period 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Recipient’s Expenditure  Report </dc:title>
  <dc:creator>Deryk Jackson</dc:creator>
  <cp:lastModifiedBy>Deryk Jackson</cp:lastModifiedBy>
  <cp:revision>7</cp:revision>
  <dcterms:created xsi:type="dcterms:W3CDTF">2021-01-28T17:08:28Z</dcterms:created>
  <dcterms:modified xsi:type="dcterms:W3CDTF">2021-03-17T13:25:06Z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